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2" r:id="rId7"/>
    <p:sldId id="265" r:id="rId8"/>
    <p:sldId id="266" r:id="rId9"/>
    <p:sldId id="267" r:id="rId10"/>
    <p:sldId id="263" r:id="rId11"/>
    <p:sldId id="268" r:id="rId12"/>
    <p:sldId id="264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AD0920-6188-4934-EF1B-581DB86D98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2B5AD14-D17D-AE70-BD9C-0ED422F3C1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049113-83B6-2AD7-426E-8347727FB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1FA6A-3969-4A03-9B06-4B4AB604B286}" type="datetimeFigureOut">
              <a:rPr lang="da-DK" smtClean="0"/>
              <a:t>27-09-2023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58E1D39-4DC1-F6EF-D732-BCDB31CCA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08ABC8-6BEB-AA59-1376-FD1A93387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5C54-6656-49FC-8210-4AA5709C8E7B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325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15E5B4-1399-B1F9-7C48-01E2B9806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993BB7-9A6F-5E90-64D6-3453E8F76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20930DF-EECA-5C05-6F5D-A4381E980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1FA6A-3969-4A03-9B06-4B4AB604B286}" type="datetimeFigureOut">
              <a:rPr lang="da-DK" smtClean="0"/>
              <a:t>27-09-2023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F06D26-B76C-D482-6B16-220749A1A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0A905C6-8AE3-4032-9F54-2EE033509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5C54-6656-49FC-8210-4AA5709C8E7B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6550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5BA79E-B564-7683-F67A-7D7EE235F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57313B9-58D0-A89C-B40B-11C3713BB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BED535D-3331-3E21-B960-2301C2B36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1FA6A-3969-4A03-9B06-4B4AB604B286}" type="datetimeFigureOut">
              <a:rPr lang="da-DK" smtClean="0"/>
              <a:t>27-09-2023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57F800B-77A0-85B0-DE4E-E60B1E63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5B43CCE-7E3D-75B5-1969-B3319D69C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5C54-6656-49FC-8210-4AA5709C8E7B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4533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71C1E-D89C-927C-5B84-84BBDD280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44E700-3BA5-4572-F989-5DC4A8308F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2CBE99F-2DEC-F00A-FB0A-6E96D7514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70B8613-F0F9-4B65-0027-A6DB3B60A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1FA6A-3969-4A03-9B06-4B4AB604B286}" type="datetimeFigureOut">
              <a:rPr lang="da-DK" smtClean="0"/>
              <a:t>27-09-2023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6DADCF4-90F3-8015-4C76-59B58058B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C15A97D-B6AA-022B-5881-79689CADF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5C54-6656-49FC-8210-4AA5709C8E7B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91812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B9C2D-F60B-D2E5-1538-B6E592FE9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7EC42B-029A-8678-A7E1-49E2B81E9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6CE025D-BD8E-8587-D670-C1B160435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04F2485-AFF0-0EB3-B192-E02E84FCD6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A96464C-8B83-347F-2917-714D0BD649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C55C255-3F41-B39C-74A4-AA590AC3E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1FA6A-3969-4A03-9B06-4B4AB604B286}" type="datetimeFigureOut">
              <a:rPr lang="da-DK" smtClean="0"/>
              <a:t>27-09-2023</a:t>
            </a:fld>
            <a:endParaRPr lang="da-DK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B93990B-3DB0-F4F7-BC1F-E288D4205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A65748E-C26D-7F6F-CF2E-6BD1BAB71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5C54-6656-49FC-8210-4AA5709C8E7B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143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3CD8FC-282C-595A-4E12-7142F2B6E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BB23FE9-564E-B696-C08E-FE3E3AACD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1FA6A-3969-4A03-9B06-4B4AB604B286}" type="datetimeFigureOut">
              <a:rPr lang="da-DK" smtClean="0"/>
              <a:t>27-09-2023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B3962C1-3C2E-7BAB-D89E-F3E010A56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242EA32-3B4D-AD69-D39B-0F4F0CC02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5C54-6656-49FC-8210-4AA5709C8E7B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4526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0A54D4E-A31B-5134-1E5D-388B6197C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1FA6A-3969-4A03-9B06-4B4AB604B286}" type="datetimeFigureOut">
              <a:rPr lang="da-DK" smtClean="0"/>
              <a:t>27-09-2023</a:t>
            </a:fld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249D9AA-D4FA-DB39-F971-7C76BC09F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B977274-8E27-19BE-D5F1-59A2F54A1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5C54-6656-49FC-8210-4AA5709C8E7B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59061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17469C-38B5-5170-26AF-E420CD24C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6BB751-59E9-792B-B2CF-823859BAC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003E61A-0D35-DE64-2DDA-71781CCA3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C1B2B21-109C-5B76-9241-9A6524199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1FA6A-3969-4A03-9B06-4B4AB604B286}" type="datetimeFigureOut">
              <a:rPr lang="da-DK" smtClean="0"/>
              <a:t>27-09-2023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0EF240-3872-5BD6-493D-24FAAD55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CE1545A-A812-517D-70C8-63FB16507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5C54-6656-49FC-8210-4AA5709C8E7B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73011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5DE400-196A-BEF7-0D15-C6E9DAEA8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F4CB692-9D95-9895-459D-A43AB1785D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484EB94-3EF6-843C-C826-2EE42BB85F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C0B3588-8619-3A36-0F98-E2D8A93B2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1FA6A-3969-4A03-9B06-4B4AB604B286}" type="datetimeFigureOut">
              <a:rPr lang="da-DK" smtClean="0"/>
              <a:t>27-09-2023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534F451-9718-B044-BB2F-44B7B1194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785725C-D11A-278B-1633-9FE9611DB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5C54-6656-49FC-8210-4AA5709C8E7B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0865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08B2ED-F04E-D8CD-AB6C-4A1D8C0C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68548F1-A0FD-44A0-C93B-AFA85A3BF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7AF784C-86CC-2C29-3742-1F501DD1E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1FA6A-3969-4A03-9B06-4B4AB604B286}" type="datetimeFigureOut">
              <a:rPr lang="da-DK" smtClean="0"/>
              <a:t>27-09-2023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564672-541A-1547-5C3F-FE889CEB2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1FB6098-E116-92D5-FF3C-99AD3B449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5C54-6656-49FC-8210-4AA5709C8E7B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93686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BE55D54-FD2A-F390-61D8-060FD6C9E1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F549120-0F5D-CF05-0B26-E3CA1229B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1C1A42-F3D8-8DC5-CDF0-3C697F557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1FA6A-3969-4A03-9B06-4B4AB604B286}" type="datetimeFigureOut">
              <a:rPr lang="da-DK" smtClean="0"/>
              <a:t>27-09-2023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D1DB23-23ED-FC48-C1F4-34A64EF56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3696957-A869-0191-6C16-CB71B3099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D5C54-6656-49FC-8210-4AA5709C8E7B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6202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FFC3FB5-E82A-28A2-5914-2B351837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E2C4DD-9641-4F24-9FA4-E7ECA4588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2F46B1A-7F8F-B0A5-53EA-208FF4A381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1FA6A-3969-4A03-9B06-4B4AB604B286}" type="datetimeFigureOut">
              <a:rPr lang="da-DK" smtClean="0"/>
              <a:t>27-09-2023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6FEEE4-6BA3-1401-483B-B646A3DE07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4DAD49F-1EC5-AD54-C4E5-C2ECE088D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D5C54-6656-49FC-8210-4AA5709C8E7B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3442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2A9A34-D11F-C1B2-B7AF-EEED2B148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718" y="669073"/>
            <a:ext cx="5242591" cy="1878780"/>
          </a:xfrm>
        </p:spPr>
        <p:txBody>
          <a:bodyPr>
            <a:normAutofit/>
          </a:bodyPr>
          <a:lstStyle/>
          <a:p>
            <a:pPr algn="l"/>
            <a:r>
              <a:rPr lang="da-DK" sz="4400" b="1" kern="18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Informationsmøde</a:t>
            </a:r>
            <a:br>
              <a:rPr lang="da-DK" sz="4400" kern="18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da-DK" sz="2400" kern="18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Fra affaldssæk til </a:t>
            </a:r>
            <a:r>
              <a:rPr lang="da-DK" sz="2400" kern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beholder</a:t>
            </a:r>
            <a:br>
              <a:rPr lang="da-DK" sz="4400" kern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da-DK" sz="4400" dirty="0">
              <a:solidFill>
                <a:schemeClr val="bg1"/>
              </a:solidFill>
            </a:endParaRPr>
          </a:p>
        </p:txBody>
      </p:sp>
      <p:pic>
        <p:nvPicPr>
          <p:cNvPr id="5" name="Billede 4" descr="Et billede, der indeholder udendørs, vand, sky, båd&#10;&#10;Automatisk genereret beskrivelse">
            <a:extLst>
              <a:ext uri="{FF2B5EF4-FFF2-40B4-BE49-F238E27FC236}">
                <a16:creationId xmlns:a16="http://schemas.microsoft.com/office/drawing/2014/main" id="{504A9F70-88F5-DCFB-A5A4-BD67A987D2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" r="41673" b="-1"/>
          <a:stretch/>
        </p:blipFill>
        <p:spPr>
          <a:xfrm>
            <a:off x="4665652" y="10"/>
            <a:ext cx="752330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7" name="Billede 6" descr="Et billede, der indeholder symbol, Font/skrifttype, tekst, logo&#10;&#10;Automatisk genereret beskrivelse">
            <a:extLst>
              <a:ext uri="{FF2B5EF4-FFF2-40B4-BE49-F238E27FC236}">
                <a16:creationId xmlns:a16="http://schemas.microsoft.com/office/drawing/2014/main" id="{1903B101-830A-74C7-9218-B122771BC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95" y="5870034"/>
            <a:ext cx="2470819" cy="66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79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63D9A-AAE8-E6BD-6382-2384857D6120}"/>
              </a:ext>
            </a:extLst>
          </p:cNvPr>
          <p:cNvSpPr txBox="1">
            <a:spLocks/>
          </p:cNvSpPr>
          <p:nvPr/>
        </p:nvSpPr>
        <p:spPr>
          <a:xfrm>
            <a:off x="2281961" y="496237"/>
            <a:ext cx="7628078" cy="13977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Hvilken boligtype har du?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D13687E-946E-B14A-DEC0-AB1385F03E3D}"/>
              </a:ext>
            </a:extLst>
          </p:cNvPr>
          <p:cNvSpPr txBox="1">
            <a:spLocks/>
          </p:cNvSpPr>
          <p:nvPr/>
        </p:nvSpPr>
        <p:spPr>
          <a:xfrm>
            <a:off x="685411" y="1894004"/>
            <a:ext cx="8768982" cy="3894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b="1" dirty="0"/>
              <a:t>Sommerhus: </a:t>
            </a:r>
            <a:r>
              <a:rPr lang="da-DK" sz="2000" dirty="0"/>
              <a:t>Ejendom, der må benyttes til kortvarige ferieophold i perioden fra 1. november til 28. februar </a:t>
            </a:r>
            <a:br>
              <a:rPr lang="da-DK" sz="2000" dirty="0"/>
            </a:br>
            <a:endParaRPr lang="da-DK" sz="2000" dirty="0"/>
          </a:p>
          <a:p>
            <a:r>
              <a:rPr lang="da-DK" sz="2000" b="1" dirty="0"/>
              <a:t>Sommerhus med helårsbeboelse: </a:t>
            </a:r>
            <a:r>
              <a:rPr lang="da-DK" sz="2000" dirty="0"/>
              <a:t>Ejendom, der har benyttelseskode som sommerhus, men hvor ejer har tilladelse til at bo på adressen hele året</a:t>
            </a:r>
            <a:br>
              <a:rPr lang="da-DK" sz="2000" dirty="0"/>
            </a:br>
            <a:endParaRPr lang="da-DK" sz="2000" dirty="0"/>
          </a:p>
          <a:p>
            <a:r>
              <a:rPr lang="da-DK" sz="2000" b="1" dirty="0"/>
              <a:t>Enfamiliehus i sommerhusområde: </a:t>
            </a:r>
            <a:r>
              <a:rPr lang="da-DK" sz="2000" dirty="0"/>
              <a:t>Ejendom, der har benyttelseskode som et enfamiliehus og skal have samme affaldsordning, men som er beliggende i sommerhusområde</a:t>
            </a:r>
            <a:br>
              <a:rPr lang="da-DK" sz="2000" dirty="0"/>
            </a:br>
            <a:endParaRPr lang="da-DK" sz="2000" dirty="0"/>
          </a:p>
          <a:p>
            <a:r>
              <a:rPr lang="da-DK" sz="2000" b="1" dirty="0"/>
              <a:t>Erhverv: </a:t>
            </a:r>
            <a:r>
              <a:rPr lang="da-DK" sz="2000" dirty="0"/>
              <a:t>Ejendom, der ikke har privat beboelse men anvendes til erhvervsformål</a:t>
            </a:r>
            <a:endParaRPr lang="da-DK" sz="2000" b="1" dirty="0"/>
          </a:p>
        </p:txBody>
      </p:sp>
    </p:spTree>
    <p:extLst>
      <p:ext uri="{BB962C8B-B14F-4D97-AF65-F5344CB8AC3E}">
        <p14:creationId xmlns:p14="http://schemas.microsoft.com/office/powerpoint/2010/main" val="247694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7CCCB87-EE1F-5D94-AA30-BDD90A7C4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287294"/>
            <a:ext cx="4620584" cy="1341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Baggrund</a:t>
            </a:r>
            <a:r>
              <a:rPr lang="en-US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da-DK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ændring</a:t>
            </a:r>
          </a:p>
        </p:txBody>
      </p:sp>
      <p:pic>
        <p:nvPicPr>
          <p:cNvPr id="25" name="Graphic 24" descr="Beslutning, udfyldt">
            <a:extLst>
              <a:ext uri="{FF2B5EF4-FFF2-40B4-BE49-F238E27FC236}">
                <a16:creationId xmlns:a16="http://schemas.microsoft.com/office/drawing/2014/main" id="{4DC5F1A6-2A2A-6E41-BDC5-B81D9CD57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575" y="2095857"/>
            <a:ext cx="2666286" cy="2666286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B8862BD3-7963-07E8-04AE-07146EE2A556}"/>
              </a:ext>
            </a:extLst>
          </p:cNvPr>
          <p:cNvSpPr txBox="1">
            <a:spLocks/>
          </p:cNvSpPr>
          <p:nvPr/>
        </p:nvSpPr>
        <p:spPr>
          <a:xfrm>
            <a:off x="6259626" y="184727"/>
            <a:ext cx="5547147" cy="64654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da-DK" sz="6400" dirty="0">
                <a:latin typeface="Arial" panose="020B0604020202020204" pitchFamily="34" charset="0"/>
                <a:cs typeface="Arial" panose="020B0604020202020204" pitchFamily="34" charset="0"/>
              </a:rPr>
              <a:t>Regeringen og et bredt flertal i Folketinget vedtog i 2020 </a:t>
            </a:r>
            <a:r>
              <a:rPr lang="da-DK" sz="6400" b="1" dirty="0">
                <a:latin typeface="Arial" panose="020B0604020202020204" pitchFamily="34" charset="0"/>
                <a:cs typeface="Arial" panose="020B0604020202020204" pitchFamily="34" charset="0"/>
              </a:rPr>
              <a:t>Klimaplan for en grøn affaldssektor og cirkulær økonomi.</a:t>
            </a:r>
            <a:r>
              <a:rPr lang="da-DK" sz="6400" dirty="0">
                <a:latin typeface="Arial" panose="020B0604020202020204" pitchFamily="34" charset="0"/>
                <a:cs typeface="Arial" panose="020B0604020202020204" pitchFamily="34" charset="0"/>
              </a:rPr>
              <a:t> Planen skal sikre en strømlinet sortering og ensartet indsamling af husholdningsaffald blandt landets kommuner. </a:t>
            </a:r>
          </a:p>
          <a:p>
            <a:pPr>
              <a:lnSpc>
                <a:spcPct val="170000"/>
              </a:lnSpc>
            </a:pPr>
            <a:endParaRPr lang="da-DK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da-DK" sz="6400" dirty="0">
                <a:latin typeface="Arial" panose="020B0604020202020204" pitchFamily="34" charset="0"/>
                <a:cs typeface="Arial" panose="020B0604020202020204" pitchFamily="34" charset="0"/>
              </a:rPr>
              <a:t>Den 27. april 2021 godkendte Byrådet i Næstved Kommune en ny affaldsordning, som opfylder kravene for ovenstående med </a:t>
            </a:r>
            <a:r>
              <a:rPr lang="da-DK" sz="6400" b="1" dirty="0">
                <a:latin typeface="Arial" panose="020B0604020202020204" pitchFamily="34" charset="0"/>
                <a:cs typeface="Arial" panose="020B0604020202020204" pitchFamily="34" charset="0"/>
              </a:rPr>
              <a:t>indsamling i 10 typer affald</a:t>
            </a:r>
            <a:r>
              <a:rPr lang="da-DK" sz="6400" dirty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br>
              <a:rPr lang="da-DK" sz="6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a-DK" sz="6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6400" dirty="0">
                <a:latin typeface="Arial" panose="020B0604020202020204" pitchFamily="34" charset="0"/>
                <a:cs typeface="Arial" panose="020B0604020202020204" pitchFamily="34" charset="0"/>
              </a:rPr>
              <a:t>Som et led i disse ændringer blev der i </a:t>
            </a:r>
            <a:r>
              <a:rPr lang="da-DK" sz="6400" b="1" dirty="0">
                <a:latin typeface="Arial" panose="020B0604020202020204" pitchFamily="34" charset="0"/>
                <a:cs typeface="Arial" panose="020B0604020202020204" pitchFamily="34" charset="0"/>
              </a:rPr>
              <a:t>Vejledning om indsamling af husholdningsaffald </a:t>
            </a:r>
            <a:r>
              <a:rPr lang="da-DK" sz="6400" dirty="0">
                <a:latin typeface="Arial" panose="020B0604020202020204" pitchFamily="34" charset="0"/>
                <a:cs typeface="Arial" panose="020B0604020202020204" pitchFamily="34" charset="0"/>
              </a:rPr>
              <a:t>fremsat krav om, at indsamlingen skal ske i fast indsamlingsmateriel, som </a:t>
            </a:r>
            <a:r>
              <a:rPr lang="da-DK" sz="6400" b="1" dirty="0">
                <a:latin typeface="Arial" panose="020B0604020202020204" pitchFamily="34" charset="0"/>
                <a:cs typeface="Arial" panose="020B0604020202020204" pitchFamily="34" charset="0"/>
              </a:rPr>
              <a:t>f.eks. en beholder på hjul</a:t>
            </a:r>
            <a:r>
              <a:rPr lang="da-DK" sz="6400" dirty="0">
                <a:latin typeface="Arial" panose="020B0604020202020204" pitchFamily="34" charset="0"/>
                <a:cs typeface="Arial" panose="020B0604020202020204" pitchFamily="34" charset="0"/>
              </a:rPr>
              <a:t>, kube, nedgravede løsninger eller affaldssug. </a:t>
            </a:r>
            <a:b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56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614A56-8D97-BD43-D8DA-3FFF57070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62379"/>
            <a:ext cx="5701914" cy="1397769"/>
          </a:xfrm>
        </p:spPr>
        <p:txBody>
          <a:bodyPr>
            <a:normAutofit/>
          </a:bodyPr>
          <a:lstStyle/>
          <a:p>
            <a:pPr algn="l"/>
            <a:r>
              <a:rPr lang="da-DK" sz="4400" b="1" dirty="0">
                <a:latin typeface="Arial" panose="020B0604020202020204" pitchFamily="34" charset="0"/>
                <a:cs typeface="Arial" panose="020B0604020202020204" pitchFamily="34" charset="0"/>
              </a:rPr>
              <a:t>Hvad betyder lovændringen?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A417C6F-7608-61EE-6543-172078C3C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1575374"/>
            <a:ext cx="4620584" cy="775494"/>
          </a:xfrm>
        </p:spPr>
        <p:txBody>
          <a:bodyPr>
            <a:normAutofit/>
          </a:bodyPr>
          <a:lstStyle/>
          <a:p>
            <a:pPr algn="l">
              <a:lnSpc>
                <a:spcPct val="60000"/>
              </a:lnSpc>
            </a:pPr>
            <a:r>
              <a:rPr lang="da-DK" sz="2000" dirty="0"/>
              <a:t>Dine affaldssække til mad- og restaffald </a:t>
            </a:r>
          </a:p>
          <a:p>
            <a:pPr algn="l">
              <a:lnSpc>
                <a:spcPct val="60000"/>
              </a:lnSpc>
            </a:pPr>
            <a:r>
              <a:rPr lang="da-DK" sz="2000" dirty="0"/>
              <a:t>bliver erstattet af én beholder med 2 rum</a:t>
            </a:r>
          </a:p>
        </p:txBody>
      </p:sp>
      <p:pic>
        <p:nvPicPr>
          <p:cNvPr id="5" name="Billede 4" descr="Et billede, der indeholder container, Skraldecontainer, skraldespand, Skraldebeholder&#10;&#10;Automatisk genereret beskrivelse">
            <a:extLst>
              <a:ext uri="{FF2B5EF4-FFF2-40B4-BE49-F238E27FC236}">
                <a16:creationId xmlns:a16="http://schemas.microsoft.com/office/drawing/2014/main" id="{497C23BC-9140-B66B-21B7-9AE4B7DB07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6" r="-1" b="7965"/>
          <a:stretch/>
        </p:blipFill>
        <p:spPr>
          <a:xfrm>
            <a:off x="6226167" y="0"/>
            <a:ext cx="5962785" cy="685800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6" name="Undertitel 2">
            <a:extLst>
              <a:ext uri="{FF2B5EF4-FFF2-40B4-BE49-F238E27FC236}">
                <a16:creationId xmlns:a16="http://schemas.microsoft.com/office/drawing/2014/main" id="{A6166978-82E9-5F71-5142-765838918AFF}"/>
              </a:ext>
            </a:extLst>
          </p:cNvPr>
          <p:cNvSpPr txBox="1">
            <a:spLocks/>
          </p:cNvSpPr>
          <p:nvPr/>
        </p:nvSpPr>
        <p:spPr>
          <a:xfrm>
            <a:off x="643467" y="2350599"/>
            <a:ext cx="5701913" cy="3825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da-DK" sz="1800" b="1" u="sng" dirty="0"/>
              <a:t>Sommerhus</a:t>
            </a:r>
          </a:p>
          <a:p>
            <a:pPr algn="l">
              <a:lnSpc>
                <a:spcPct val="100000"/>
              </a:lnSpc>
            </a:pPr>
            <a:r>
              <a:rPr lang="da-DK" sz="1800" b="1" dirty="0"/>
              <a:t>Tømningsinterval med sæk: </a:t>
            </a:r>
            <a:r>
              <a:rPr lang="da-DK" sz="1800" dirty="0"/>
              <a:t>38 tømninger</a:t>
            </a:r>
            <a:br>
              <a:rPr lang="da-DK" sz="1800" dirty="0"/>
            </a:br>
            <a:r>
              <a:rPr lang="da-DK" sz="1800" b="1" dirty="0"/>
              <a:t>Ugetømning</a:t>
            </a:r>
            <a:r>
              <a:rPr lang="da-DK" sz="1800" dirty="0"/>
              <a:t> fra 1. marts til 31. oktober, månedstømning den resterende del af året.</a:t>
            </a:r>
          </a:p>
          <a:p>
            <a:pPr algn="l">
              <a:lnSpc>
                <a:spcPct val="100000"/>
              </a:lnSpc>
            </a:pPr>
            <a:br>
              <a:rPr lang="da-DK" sz="1800" dirty="0"/>
            </a:br>
            <a:r>
              <a:rPr lang="da-DK" sz="1800" b="1" dirty="0"/>
              <a:t>Tømningsinterval med beholder: </a:t>
            </a:r>
            <a:r>
              <a:rPr lang="da-DK" sz="1800" dirty="0"/>
              <a:t>22 tømninger</a:t>
            </a:r>
            <a:br>
              <a:rPr lang="da-DK" sz="1800" dirty="0"/>
            </a:br>
            <a:r>
              <a:rPr lang="da-DK" sz="1800" dirty="0"/>
              <a:t>Tømning hver </a:t>
            </a:r>
            <a:r>
              <a:rPr lang="da-DK" sz="1800" b="1" dirty="0"/>
              <a:t>14. dag </a:t>
            </a:r>
            <a:r>
              <a:rPr lang="da-DK" sz="1800" dirty="0"/>
              <a:t>fra 1. marts til 31. oktober, månedstømning den resterende del af året.</a:t>
            </a:r>
          </a:p>
          <a:p>
            <a:pPr algn="l">
              <a:lnSpc>
                <a:spcPct val="100000"/>
              </a:lnSpc>
            </a:pPr>
            <a:br>
              <a:rPr lang="da-DK" sz="1800" b="1" u="sng" dirty="0"/>
            </a:br>
            <a:r>
              <a:rPr lang="da-DK" sz="1800" b="1" u="sng" dirty="0"/>
              <a:t>Helårsbeboelse eller enfamiliehus:</a:t>
            </a:r>
            <a:br>
              <a:rPr lang="da-DK" sz="1800" b="1" u="sng" dirty="0"/>
            </a:br>
            <a:r>
              <a:rPr lang="da-DK" sz="1800" dirty="0"/>
              <a:t>Tømning</a:t>
            </a:r>
            <a:r>
              <a:rPr lang="da-DK" sz="1800" b="1" dirty="0"/>
              <a:t> hver 14. dag</a:t>
            </a:r>
            <a:r>
              <a:rPr lang="da-DK" sz="1800" dirty="0"/>
              <a:t>. </a:t>
            </a:r>
            <a:br>
              <a:rPr lang="da-DK" sz="1800" dirty="0"/>
            </a:br>
            <a:br>
              <a:rPr lang="da-DK" sz="1800" dirty="0"/>
            </a:br>
            <a:r>
              <a:rPr lang="da-DK" sz="1800" dirty="0"/>
              <a:t>Enfamiliehus skal have indsamlingsmateriel til genbrugsaffald, hvilket betyder 3 beholdere i alt. </a:t>
            </a:r>
            <a:endParaRPr lang="da-DK" sz="1800" b="1" u="sng" dirty="0"/>
          </a:p>
        </p:txBody>
      </p:sp>
    </p:spTree>
    <p:extLst>
      <p:ext uri="{BB962C8B-B14F-4D97-AF65-F5344CB8AC3E}">
        <p14:creationId xmlns:p14="http://schemas.microsoft.com/office/powerpoint/2010/main" val="306929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 descr="Et billede, der indeholder husholdningsapparater, Husholdningsapparater, apparat, Mindre husholdningsapparater&#10;&#10;Automatisk genereret beskrivelse">
            <a:extLst>
              <a:ext uri="{FF2B5EF4-FFF2-40B4-BE49-F238E27FC236}">
                <a16:creationId xmlns:a16="http://schemas.microsoft.com/office/drawing/2014/main" id="{2CF757D0-3263-BB46-D5E6-78752833A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251" y="188009"/>
            <a:ext cx="6859560" cy="666999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DEA0519-7097-2B0F-B717-0080ADBEB85A}"/>
              </a:ext>
            </a:extLst>
          </p:cNvPr>
          <p:cNvSpPr txBox="1">
            <a:spLocks/>
          </p:cNvSpPr>
          <p:nvPr/>
        </p:nvSpPr>
        <p:spPr>
          <a:xfrm>
            <a:off x="6096000" y="429125"/>
            <a:ext cx="5701914" cy="13977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Hvad med genbrugsaffaldet?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B064173-0AC3-6BC8-B386-368CD9DFC86C}"/>
              </a:ext>
            </a:extLst>
          </p:cNvPr>
          <p:cNvSpPr txBox="1">
            <a:spLocks/>
          </p:cNvSpPr>
          <p:nvPr/>
        </p:nvSpPr>
        <p:spPr>
          <a:xfrm>
            <a:off x="6014907" y="2584072"/>
            <a:ext cx="5783008" cy="24470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a-DK" sz="2000" dirty="0"/>
              <a:t>Glas, metal, plast, papir, mad- og drikkekartoner vil fortsat blive indsamlet som husstandsnær fællesløsninger på offentlige affaldsøer i området.</a:t>
            </a:r>
          </a:p>
          <a:p>
            <a:pPr marL="0" indent="0" algn="r">
              <a:buNone/>
            </a:pPr>
            <a:endParaRPr lang="da-DK" sz="2000" dirty="0"/>
          </a:p>
          <a:p>
            <a:pPr marL="0" indent="0" algn="r">
              <a:buNone/>
            </a:pPr>
            <a:r>
              <a:rPr lang="da-DK" sz="2000" dirty="0"/>
              <a:t> 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166382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1EA7FA8-6652-4CC5-90F4-3D48CAC0C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3C05884-10CB-DA9E-0C45-83FFC89F7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03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da-DK" sz="4400" b="1" dirty="0">
                <a:latin typeface="Arial" panose="020B0604020202020204" pitchFamily="34" charset="0"/>
                <a:cs typeface="Arial" panose="020B0604020202020204" pitchFamily="34" charset="0"/>
              </a:rPr>
              <a:t>Regler for standplads </a:t>
            </a:r>
            <a:br>
              <a:rPr lang="da-DK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4400" b="1" dirty="0">
                <a:latin typeface="Arial" panose="020B0604020202020204" pitchFamily="34" charset="0"/>
                <a:cs typeface="Arial" panose="020B0604020202020204" pitchFamily="34" charset="0"/>
              </a:rPr>
              <a:t>og adgangsvej</a:t>
            </a:r>
          </a:p>
        </p:txBody>
      </p:sp>
      <p:sp>
        <p:nvSpPr>
          <p:cNvPr id="4" name="Undertitel 2">
            <a:extLst>
              <a:ext uri="{FF2B5EF4-FFF2-40B4-BE49-F238E27FC236}">
                <a16:creationId xmlns:a16="http://schemas.microsoft.com/office/drawing/2014/main" id="{F97D9896-887C-EC9C-F65B-C483BF764330}"/>
              </a:ext>
            </a:extLst>
          </p:cNvPr>
          <p:cNvSpPr txBox="1">
            <a:spLocks/>
          </p:cNvSpPr>
          <p:nvPr/>
        </p:nvSpPr>
        <p:spPr>
          <a:xfrm>
            <a:off x="505030" y="2013625"/>
            <a:ext cx="5886449" cy="447925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dirty="0"/>
              <a:t>Den frie højde skal på din adgangsvej og ved dine beholdere være minimum 2,2 meter.</a:t>
            </a:r>
          </a:p>
          <a:p>
            <a:r>
              <a:rPr lang="da-DK" sz="2000" dirty="0"/>
              <a:t>Området omkring dine beholdere skal være oplyst i den mørke tid.      </a:t>
            </a:r>
          </a:p>
          <a:p>
            <a:r>
              <a:rPr lang="da-DK" sz="2000" dirty="0"/>
              <a:t>Beholderne må stå maksimum 20 meter  fra skel.      </a:t>
            </a:r>
          </a:p>
          <a:p>
            <a:r>
              <a:rPr lang="da-DK" sz="2000" dirty="0"/>
              <a:t>Havelåger eller porte skal kunne stå åben af sig selv. </a:t>
            </a:r>
          </a:p>
          <a:p>
            <a:r>
              <a:rPr lang="da-DK" sz="2000" dirty="0"/>
              <a:t>Din adgangsvej er uden trin. </a:t>
            </a:r>
          </a:p>
          <a:p>
            <a:r>
              <a:rPr lang="da-DK" sz="2000" dirty="0"/>
              <a:t>Er adgangsvejen under  5 meter falder eller stiger den højst med  14,3 cm pr. meter. Er den over 5 meter falder eller stiger med højest 10 cm pr. meter.        </a:t>
            </a:r>
          </a:p>
          <a:p>
            <a:r>
              <a:rPr lang="da-DK" sz="2000" dirty="0"/>
              <a:t>Din adgangsvej er så bred, at skraldemanden uden problemer kan køre med beholderen.       </a:t>
            </a:r>
          </a:p>
          <a:p>
            <a:r>
              <a:rPr lang="da-DK" sz="2000" dirty="0"/>
              <a:t>Din adgangsvej er ikke spærret af bil,  barnevogn eller cykler. </a:t>
            </a:r>
          </a:p>
          <a:p>
            <a:r>
              <a:rPr lang="da-DK" sz="2000" b="1" dirty="0"/>
              <a:t>Dine beholdere står med håndtaget udad,  så skraldemanden kan tage beholderne  uden at vende dem.      </a:t>
            </a:r>
          </a:p>
          <a:p>
            <a:r>
              <a:rPr lang="da-DK" sz="2000" b="1" dirty="0"/>
              <a:t>Underlaget på min adgangsvej og standplads er fast fx fliser, beton eller asfalt der gør, at skraldemanden kan køre med beholderne uden besvær.</a:t>
            </a:r>
            <a:endParaRPr lang="en-US" sz="2000" b="1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Billede 5" descr="Et billede, der indeholder Skraldecontainer, tegning, maleri, tegneserie&#10;&#10;Automatisk genereret beskrivelse">
            <a:extLst>
              <a:ext uri="{FF2B5EF4-FFF2-40B4-BE49-F238E27FC236}">
                <a16:creationId xmlns:a16="http://schemas.microsoft.com/office/drawing/2014/main" id="{8A588940-C872-8E38-5A4C-2835ED969B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2" r="-3" b="35508"/>
          <a:stretch/>
        </p:blipFill>
        <p:spPr>
          <a:xfrm>
            <a:off x="6564324" y="1861292"/>
            <a:ext cx="5451783" cy="4344245"/>
          </a:xfrm>
          <a:custGeom>
            <a:avLst/>
            <a:gdLst/>
            <a:ahLst/>
            <a:cxnLst/>
            <a:rect l="l" t="t" r="r" b="b"/>
            <a:pathLst>
              <a:path w="4488714" h="3576825">
                <a:moveTo>
                  <a:pt x="713492" y="15"/>
                </a:moveTo>
                <a:cubicBezTo>
                  <a:pt x="723739" y="278"/>
                  <a:pt x="734339" y="3967"/>
                  <a:pt x="743942" y="5139"/>
                </a:cubicBezTo>
                <a:cubicBezTo>
                  <a:pt x="955929" y="31374"/>
                  <a:pt x="1167914" y="59717"/>
                  <a:pt x="1380134" y="84780"/>
                </a:cubicBezTo>
                <a:cubicBezTo>
                  <a:pt x="1578535" y="108204"/>
                  <a:pt x="1778340" y="113591"/>
                  <a:pt x="1977677" y="125771"/>
                </a:cubicBezTo>
                <a:cubicBezTo>
                  <a:pt x="2218942" y="140529"/>
                  <a:pt x="2459740" y="161377"/>
                  <a:pt x="2699600" y="194169"/>
                </a:cubicBezTo>
                <a:cubicBezTo>
                  <a:pt x="2866144" y="217126"/>
                  <a:pt x="3034328" y="233053"/>
                  <a:pt x="3203214" y="214783"/>
                </a:cubicBezTo>
                <a:cubicBezTo>
                  <a:pt x="3211646" y="213845"/>
                  <a:pt x="3221250" y="210801"/>
                  <a:pt x="3228277" y="213845"/>
                </a:cubicBezTo>
                <a:cubicBezTo>
                  <a:pt x="3310262" y="248045"/>
                  <a:pt x="3399740" y="223449"/>
                  <a:pt x="3484768" y="244999"/>
                </a:cubicBezTo>
                <a:cubicBezTo>
                  <a:pt x="3462984" y="328154"/>
                  <a:pt x="3369523" y="321361"/>
                  <a:pt x="3316820" y="378984"/>
                </a:cubicBezTo>
                <a:cubicBezTo>
                  <a:pt x="3402785" y="401939"/>
                  <a:pt x="3480084" y="425129"/>
                  <a:pt x="3558554" y="442462"/>
                </a:cubicBezTo>
                <a:cubicBezTo>
                  <a:pt x="3641709" y="460733"/>
                  <a:pt x="3712214" y="510158"/>
                  <a:pt x="3793494" y="532176"/>
                </a:cubicBezTo>
                <a:cubicBezTo>
                  <a:pt x="3810829" y="536861"/>
                  <a:pt x="3831676" y="553257"/>
                  <a:pt x="3837766" y="569186"/>
                </a:cubicBezTo>
                <a:cubicBezTo>
                  <a:pt x="3857442" y="620719"/>
                  <a:pt x="4250260" y="765244"/>
                  <a:pt x="4203881" y="811154"/>
                </a:cubicBezTo>
                <a:cubicBezTo>
                  <a:pt x="4184673" y="830128"/>
                  <a:pt x="4159844" y="843714"/>
                  <a:pt x="4133843" y="862453"/>
                </a:cubicBezTo>
                <a:cubicBezTo>
                  <a:pt x="4172962" y="897823"/>
                  <a:pt x="4216998" y="913283"/>
                  <a:pt x="4263846" y="923823"/>
                </a:cubicBezTo>
                <a:cubicBezTo>
                  <a:pt x="4277901" y="927103"/>
                  <a:pt x="4291721" y="933661"/>
                  <a:pt x="4293126" y="949590"/>
                </a:cubicBezTo>
                <a:cubicBezTo>
                  <a:pt x="4294531" y="966220"/>
                  <a:pt x="4280242" y="972778"/>
                  <a:pt x="4268297" y="980509"/>
                </a:cubicBezTo>
                <a:cubicBezTo>
                  <a:pt x="4251666" y="991283"/>
                  <a:pt x="4235503" y="1000654"/>
                  <a:pt x="4214422" y="1002059"/>
                </a:cubicBezTo>
                <a:cubicBezTo>
                  <a:pt x="4179754" y="1004167"/>
                  <a:pt x="4163124" y="1034149"/>
                  <a:pt x="4142980" y="1056636"/>
                </a:cubicBezTo>
                <a:cubicBezTo>
                  <a:pt x="4131736" y="1069286"/>
                  <a:pt x="4126114" y="1094817"/>
                  <a:pt x="4145790" y="1099268"/>
                </a:cubicBezTo>
                <a:cubicBezTo>
                  <a:pt x="4193106" y="1110043"/>
                  <a:pt x="4189358" y="1141197"/>
                  <a:pt x="4188188" y="1176567"/>
                </a:cubicBezTo>
                <a:cubicBezTo>
                  <a:pt x="4186548" y="1220370"/>
                  <a:pt x="4158673" y="1240514"/>
                  <a:pt x="4124474" y="1257380"/>
                </a:cubicBezTo>
                <a:cubicBezTo>
                  <a:pt x="4112762" y="1263235"/>
                  <a:pt x="4096132" y="1263000"/>
                  <a:pt x="4091680" y="1281271"/>
                </a:cubicBezTo>
                <a:cubicBezTo>
                  <a:pt x="4110888" y="1298606"/>
                  <a:pt x="4134312" y="1284551"/>
                  <a:pt x="4154926" y="1289469"/>
                </a:cubicBezTo>
                <a:cubicBezTo>
                  <a:pt x="4172025" y="1293452"/>
                  <a:pt x="4200368" y="1291344"/>
                  <a:pt x="4176944" y="1323200"/>
                </a:cubicBezTo>
                <a:cubicBezTo>
                  <a:pt x="4170150" y="1332335"/>
                  <a:pt x="4178114" y="1339363"/>
                  <a:pt x="4186782" y="1340066"/>
                </a:cubicBezTo>
                <a:cubicBezTo>
                  <a:pt x="4256117" y="1347327"/>
                  <a:pt x="4224260" y="1411743"/>
                  <a:pt x="4246513" y="1445708"/>
                </a:cubicBezTo>
                <a:cubicBezTo>
                  <a:pt x="4252602" y="1455076"/>
                  <a:pt x="4246044" y="1471239"/>
                  <a:pt x="4236440" y="1475221"/>
                </a:cubicBezTo>
                <a:cubicBezTo>
                  <a:pt x="4175069" y="1501456"/>
                  <a:pt x="4166637" y="1563998"/>
                  <a:pt x="4136888" y="1617873"/>
                </a:cubicBezTo>
                <a:cubicBezTo>
                  <a:pt x="4169214" y="1639188"/>
                  <a:pt x="4207863" y="1643873"/>
                  <a:pt x="4242764" y="1657693"/>
                </a:cubicBezTo>
                <a:cubicBezTo>
                  <a:pt x="4279072" y="1672216"/>
                  <a:pt x="4279072" y="1682991"/>
                  <a:pt x="4249089" y="1725153"/>
                </a:cubicBezTo>
                <a:cubicBezTo>
                  <a:pt x="4327090" y="1734290"/>
                  <a:pt x="4327090" y="1734290"/>
                  <a:pt x="4302964" y="1800579"/>
                </a:cubicBezTo>
                <a:cubicBezTo>
                  <a:pt x="4368318" y="1806669"/>
                  <a:pt x="4411417" y="1838057"/>
                  <a:pt x="4421488" y="1906689"/>
                </a:cubicBezTo>
                <a:cubicBezTo>
                  <a:pt x="4426408" y="1939951"/>
                  <a:pt x="4455922" y="1955644"/>
                  <a:pt x="4488714" y="1977897"/>
                </a:cubicBezTo>
                <a:cubicBezTo>
                  <a:pt x="4447958" y="1999448"/>
                  <a:pt x="4420318" y="2044421"/>
                  <a:pt x="4372767" y="1996870"/>
                </a:cubicBezTo>
                <a:cubicBezTo>
                  <a:pt x="4355434" y="1979537"/>
                  <a:pt x="4357072" y="2001555"/>
                  <a:pt x="4354731" y="2007880"/>
                </a:cubicBezTo>
                <a:cubicBezTo>
                  <a:pt x="4349110" y="2023339"/>
                  <a:pt x="4360820" y="2033646"/>
                  <a:pt x="4368551" y="2045357"/>
                </a:cubicBezTo>
                <a:cubicBezTo>
                  <a:pt x="4376046" y="2057070"/>
                  <a:pt x="4384948" y="2069484"/>
                  <a:pt x="4387056" y="2082603"/>
                </a:cubicBezTo>
                <a:cubicBezTo>
                  <a:pt x="4388460" y="2091738"/>
                  <a:pt x="4381668" y="2105088"/>
                  <a:pt x="4374173" y="2111882"/>
                </a:cubicBezTo>
                <a:cubicBezTo>
                  <a:pt x="4334820" y="2147720"/>
                  <a:pt x="4358244" y="2228299"/>
                  <a:pt x="4283756" y="2238606"/>
                </a:cubicBezTo>
                <a:cubicBezTo>
                  <a:pt x="4250260" y="2243289"/>
                  <a:pt x="4234098" y="2272804"/>
                  <a:pt x="4209503" y="2288966"/>
                </a:cubicBezTo>
                <a:cubicBezTo>
                  <a:pt x="4124006" y="2345418"/>
                  <a:pt x="4066851" y="2418032"/>
                  <a:pt x="4040383" y="2517817"/>
                </a:cubicBezTo>
                <a:cubicBezTo>
                  <a:pt x="4033122" y="2545457"/>
                  <a:pt x="4005246" y="2567711"/>
                  <a:pt x="3987210" y="2592071"/>
                </a:cubicBezTo>
                <a:cubicBezTo>
                  <a:pt x="3995878" y="2609873"/>
                  <a:pt x="4043193" y="2571458"/>
                  <a:pt x="4026563" y="2618305"/>
                </a:cubicBezTo>
                <a:cubicBezTo>
                  <a:pt x="4013914" y="2653442"/>
                  <a:pt x="3981588" y="2675226"/>
                  <a:pt x="3951137" y="2696074"/>
                </a:cubicBezTo>
                <a:cubicBezTo>
                  <a:pt x="3916470" y="2719731"/>
                  <a:pt x="3878055" y="2738704"/>
                  <a:pt x="3862360" y="2782506"/>
                </a:cubicBezTo>
                <a:cubicBezTo>
                  <a:pt x="3859081" y="2791877"/>
                  <a:pt x="3848540" y="2801714"/>
                  <a:pt x="3839172" y="2805463"/>
                </a:cubicBezTo>
                <a:cubicBezTo>
                  <a:pt x="3350549" y="3576343"/>
                  <a:pt x="2147734" y="3581495"/>
                  <a:pt x="2009066" y="3576107"/>
                </a:cubicBezTo>
                <a:cubicBezTo>
                  <a:pt x="1841116" y="3569315"/>
                  <a:pt x="1682302" y="3521764"/>
                  <a:pt x="1526534" y="3462502"/>
                </a:cubicBezTo>
                <a:cubicBezTo>
                  <a:pt x="1460712" y="3437439"/>
                  <a:pt x="1399577" y="3401835"/>
                  <a:pt x="1335628" y="3374195"/>
                </a:cubicBezTo>
                <a:cubicBezTo>
                  <a:pt x="1247321" y="3336013"/>
                  <a:pt x="1179158" y="3263165"/>
                  <a:pt x="1091084" y="3232479"/>
                </a:cubicBezTo>
                <a:cubicBezTo>
                  <a:pt x="1000434" y="3200857"/>
                  <a:pt x="922901" y="3143000"/>
                  <a:pt x="829673" y="3118405"/>
                </a:cubicBezTo>
                <a:cubicBezTo>
                  <a:pt x="780484" y="3105288"/>
                  <a:pt x="732933" y="3081631"/>
                  <a:pt x="740662" y="3013935"/>
                </a:cubicBezTo>
                <a:cubicBezTo>
                  <a:pt x="742771" y="2994727"/>
                  <a:pt x="729888" y="2979034"/>
                  <a:pt x="709509" y="2984656"/>
                </a:cubicBezTo>
                <a:cubicBezTo>
                  <a:pt x="670626" y="2995196"/>
                  <a:pt x="653058" y="2967321"/>
                  <a:pt x="631507" y="2946474"/>
                </a:cubicBezTo>
                <a:cubicBezTo>
                  <a:pt x="593093" y="2909465"/>
                  <a:pt x="556552" y="2870113"/>
                  <a:pt x="495415" y="2864022"/>
                </a:cubicBezTo>
                <a:cubicBezTo>
                  <a:pt x="507126" y="2834976"/>
                  <a:pt x="527037" y="2839193"/>
                  <a:pt x="545308" y="2845283"/>
                </a:cubicBezTo>
                <a:cubicBezTo>
                  <a:pt x="593327" y="2861212"/>
                  <a:pt x="640877" y="2879248"/>
                  <a:pt x="688896" y="2895176"/>
                </a:cubicBezTo>
                <a:cubicBezTo>
                  <a:pt x="720284" y="2905483"/>
                  <a:pt x="751438" y="2920006"/>
                  <a:pt x="793367" y="2908527"/>
                </a:cubicBezTo>
                <a:cubicBezTo>
                  <a:pt x="757294" y="2849968"/>
                  <a:pt x="695923" y="2839427"/>
                  <a:pt x="646265" y="2821391"/>
                </a:cubicBezTo>
                <a:cubicBezTo>
                  <a:pt x="584192" y="2798670"/>
                  <a:pt x="547651" y="2755803"/>
                  <a:pt x="503847" y="2708019"/>
                </a:cubicBezTo>
                <a:cubicBezTo>
                  <a:pt x="549524" y="2696541"/>
                  <a:pt x="577867" y="2731678"/>
                  <a:pt x="613705" y="2729803"/>
                </a:cubicBezTo>
                <a:cubicBezTo>
                  <a:pt x="615580" y="2723714"/>
                  <a:pt x="618859" y="2714813"/>
                  <a:pt x="618390" y="2714577"/>
                </a:cubicBezTo>
                <a:cubicBezTo>
                  <a:pt x="559831" y="2688343"/>
                  <a:pt x="532425" y="2639153"/>
                  <a:pt x="523289" y="2579656"/>
                </a:cubicBezTo>
                <a:cubicBezTo>
                  <a:pt x="518605" y="2548972"/>
                  <a:pt x="497289" y="2539368"/>
                  <a:pt x="476207" y="2525313"/>
                </a:cubicBezTo>
                <a:cubicBezTo>
                  <a:pt x="402656" y="2475421"/>
                  <a:pt x="324889" y="2430213"/>
                  <a:pt x="264455" y="2361581"/>
                </a:cubicBezTo>
                <a:cubicBezTo>
                  <a:pt x="334259" y="2370716"/>
                  <a:pt x="390242" y="2415455"/>
                  <a:pt x="465433" y="2434663"/>
                </a:cubicBezTo>
                <a:cubicBezTo>
                  <a:pt x="405702" y="2359238"/>
                  <a:pt x="328402" y="2321058"/>
                  <a:pt x="257897" y="2275380"/>
                </a:cubicBezTo>
                <a:cubicBezTo>
                  <a:pt x="225806" y="2254533"/>
                  <a:pt x="196059" y="2227830"/>
                  <a:pt x="157174" y="2216586"/>
                </a:cubicBezTo>
                <a:cubicBezTo>
                  <a:pt x="143354" y="2212604"/>
                  <a:pt x="120633" y="2204172"/>
                  <a:pt x="131643" y="2181919"/>
                </a:cubicBezTo>
                <a:cubicBezTo>
                  <a:pt x="141011" y="2163415"/>
                  <a:pt x="159516" y="2169035"/>
                  <a:pt x="176382" y="2174423"/>
                </a:cubicBezTo>
                <a:cubicBezTo>
                  <a:pt x="216905" y="2187776"/>
                  <a:pt x="258834" y="2188009"/>
                  <a:pt x="313646" y="2187776"/>
                </a:cubicBezTo>
                <a:cubicBezTo>
                  <a:pt x="267735" y="2126639"/>
                  <a:pt x="183643" y="2144910"/>
                  <a:pt x="144292" y="2080728"/>
                </a:cubicBezTo>
                <a:cubicBezTo>
                  <a:pt x="193481" y="2069484"/>
                  <a:pt x="231428" y="2092674"/>
                  <a:pt x="271249" y="2097124"/>
                </a:cubicBezTo>
                <a:cubicBezTo>
                  <a:pt x="307321" y="2101106"/>
                  <a:pt x="316222" y="2090332"/>
                  <a:pt x="307790" y="2054961"/>
                </a:cubicBezTo>
                <a:cubicBezTo>
                  <a:pt x="294673" y="1999915"/>
                  <a:pt x="314349" y="1971806"/>
                  <a:pt x="366818" y="1986798"/>
                </a:cubicBezTo>
                <a:cubicBezTo>
                  <a:pt x="415539" y="2000852"/>
                  <a:pt x="420692" y="1980240"/>
                  <a:pt x="407575" y="1948852"/>
                </a:cubicBezTo>
                <a:cubicBezTo>
                  <a:pt x="388836" y="1903176"/>
                  <a:pt x="410151" y="1867805"/>
                  <a:pt x="424674" y="1829390"/>
                </a:cubicBezTo>
                <a:cubicBezTo>
                  <a:pt x="446928" y="1770831"/>
                  <a:pt x="437558" y="1742253"/>
                  <a:pt x="389539" y="1698685"/>
                </a:cubicBezTo>
                <a:cubicBezTo>
                  <a:pt x="362602" y="1674323"/>
                  <a:pt x="333557" y="1653711"/>
                  <a:pt x="294438" y="1632630"/>
                </a:cubicBezTo>
                <a:cubicBezTo>
                  <a:pt x="384620" y="1621152"/>
                  <a:pt x="289988" y="1582503"/>
                  <a:pt x="321844" y="1558376"/>
                </a:cubicBezTo>
                <a:cubicBezTo>
                  <a:pt x="385557" y="1548538"/>
                  <a:pt x="437558" y="1625368"/>
                  <a:pt x="524227" y="1603350"/>
                </a:cubicBezTo>
                <a:cubicBezTo>
                  <a:pt x="417179" y="1536825"/>
                  <a:pt x="298889" y="1515041"/>
                  <a:pt x="221356" y="1426500"/>
                </a:cubicBezTo>
                <a:cubicBezTo>
                  <a:pt x="239158" y="1406355"/>
                  <a:pt x="256960" y="1425094"/>
                  <a:pt x="272186" y="1417599"/>
                </a:cubicBezTo>
                <a:cubicBezTo>
                  <a:pt x="271717" y="1412914"/>
                  <a:pt x="272889" y="1405886"/>
                  <a:pt x="270077" y="1403779"/>
                </a:cubicBezTo>
                <a:cubicBezTo>
                  <a:pt x="212221" y="1355525"/>
                  <a:pt x="211283" y="1354355"/>
                  <a:pt x="273356" y="1318749"/>
                </a:cubicBezTo>
                <a:cubicBezTo>
                  <a:pt x="295141" y="1306335"/>
                  <a:pt x="293267" y="1295325"/>
                  <a:pt x="281790" y="1279632"/>
                </a:cubicBezTo>
                <a:cubicBezTo>
                  <a:pt x="273590" y="1268622"/>
                  <a:pt x="263753" y="1258784"/>
                  <a:pt x="268438" y="1234657"/>
                </a:cubicBezTo>
                <a:cubicBezTo>
                  <a:pt x="302402" y="1265578"/>
                  <a:pt x="466603" y="1255505"/>
                  <a:pt x="495649" y="1252226"/>
                </a:cubicBezTo>
                <a:cubicBezTo>
                  <a:pt x="528208" y="1248713"/>
                  <a:pt x="560299" y="1233721"/>
                  <a:pt x="594497" y="1241919"/>
                </a:cubicBezTo>
                <a:cubicBezTo>
                  <a:pt x="621903" y="1248479"/>
                  <a:pt x="748860" y="1311957"/>
                  <a:pt x="766898" y="1239109"/>
                </a:cubicBezTo>
                <a:cubicBezTo>
                  <a:pt x="767835" y="1235595"/>
                  <a:pt x="819132" y="1243794"/>
                  <a:pt x="846773" y="1247776"/>
                </a:cubicBezTo>
                <a:cubicBezTo>
                  <a:pt x="871134" y="1251055"/>
                  <a:pt x="898540" y="1265578"/>
                  <a:pt x="914936" y="1236532"/>
                </a:cubicBezTo>
                <a:cubicBezTo>
                  <a:pt x="924540" y="1219433"/>
                  <a:pt x="884954" y="1186405"/>
                  <a:pt x="849584" y="1183594"/>
                </a:cubicBezTo>
                <a:cubicBezTo>
                  <a:pt x="818898" y="1181017"/>
                  <a:pt x="786807" y="1177269"/>
                  <a:pt x="757528" y="1184296"/>
                </a:cubicBezTo>
                <a:cubicBezTo>
                  <a:pt x="721456" y="1192730"/>
                  <a:pt x="702014" y="1179144"/>
                  <a:pt x="691941" y="1149864"/>
                </a:cubicBezTo>
                <a:cubicBezTo>
                  <a:pt x="680698" y="1117539"/>
                  <a:pt x="659147" y="1102547"/>
                  <a:pt x="629400" y="1087555"/>
                </a:cubicBezTo>
                <a:cubicBezTo>
                  <a:pt x="557253" y="1051250"/>
                  <a:pt x="487920" y="1009321"/>
                  <a:pt x="408747" y="988239"/>
                </a:cubicBezTo>
                <a:cubicBezTo>
                  <a:pt x="393052" y="984022"/>
                  <a:pt x="375719" y="978400"/>
                  <a:pt x="368458" y="950527"/>
                </a:cubicBezTo>
                <a:cubicBezTo>
                  <a:pt x="582786" y="992220"/>
                  <a:pt x="778141" y="1100908"/>
                  <a:pt x="999262" y="1094583"/>
                </a:cubicBezTo>
                <a:cubicBezTo>
                  <a:pt x="938829" y="1060149"/>
                  <a:pt x="868792" y="1058276"/>
                  <a:pt x="804376" y="1034149"/>
                </a:cubicBezTo>
                <a:cubicBezTo>
                  <a:pt x="850053" y="1016113"/>
                  <a:pt x="892918" y="1034852"/>
                  <a:pt x="936252" y="1045159"/>
                </a:cubicBezTo>
                <a:cubicBezTo>
                  <a:pt x="972559" y="1053591"/>
                  <a:pt x="1005353" y="1054997"/>
                  <a:pt x="1009335" y="1004636"/>
                </a:cubicBezTo>
                <a:cubicBezTo>
                  <a:pt x="1007929" y="1001356"/>
                  <a:pt x="1008163" y="997141"/>
                  <a:pt x="1008398" y="993158"/>
                </a:cubicBezTo>
                <a:cubicBezTo>
                  <a:pt x="996216" y="972311"/>
                  <a:pt x="977244" y="961536"/>
                  <a:pt x="954757" y="955445"/>
                </a:cubicBezTo>
                <a:cubicBezTo>
                  <a:pt x="941171" y="951697"/>
                  <a:pt x="923135" y="946075"/>
                  <a:pt x="923368" y="931085"/>
                </a:cubicBezTo>
                <a:cubicBezTo>
                  <a:pt x="924071" y="875570"/>
                  <a:pt x="880738" y="859407"/>
                  <a:pt x="837403" y="843245"/>
                </a:cubicBezTo>
                <a:cubicBezTo>
                  <a:pt x="861530" y="815605"/>
                  <a:pt x="880503" y="835983"/>
                  <a:pt x="898774" y="833876"/>
                </a:cubicBezTo>
                <a:cubicBezTo>
                  <a:pt x="910720" y="832470"/>
                  <a:pt x="921495" y="829894"/>
                  <a:pt x="921495" y="815605"/>
                </a:cubicBezTo>
                <a:cubicBezTo>
                  <a:pt x="921729" y="803658"/>
                  <a:pt x="916107" y="790072"/>
                  <a:pt x="904396" y="789839"/>
                </a:cubicBezTo>
                <a:cubicBezTo>
                  <a:pt x="831079" y="787730"/>
                  <a:pt x="790556" y="710900"/>
                  <a:pt x="714428" y="710666"/>
                </a:cubicBezTo>
                <a:cubicBezTo>
                  <a:pt x="668986" y="710666"/>
                  <a:pt x="738086" y="667332"/>
                  <a:pt x="699672" y="649295"/>
                </a:cubicBezTo>
                <a:cubicBezTo>
                  <a:pt x="691238" y="645313"/>
                  <a:pt x="721690" y="639224"/>
                  <a:pt x="735276" y="640160"/>
                </a:cubicBezTo>
                <a:cubicBezTo>
                  <a:pt x="748627" y="641097"/>
                  <a:pt x="760573" y="652574"/>
                  <a:pt x="776736" y="644376"/>
                </a:cubicBezTo>
                <a:cubicBezTo>
                  <a:pt x="785637" y="615097"/>
                  <a:pt x="762682" y="604322"/>
                  <a:pt x="743708" y="596123"/>
                </a:cubicBezTo>
                <a:cubicBezTo>
                  <a:pt x="699905" y="577150"/>
                  <a:pt x="657274" y="554195"/>
                  <a:pt x="609255" y="547401"/>
                </a:cubicBezTo>
                <a:cubicBezTo>
                  <a:pt x="592156" y="545059"/>
                  <a:pt x="633850" y="513671"/>
                  <a:pt x="642048" y="502662"/>
                </a:cubicBezTo>
                <a:cubicBezTo>
                  <a:pt x="448801" y="386949"/>
                  <a:pt x="216437" y="392804"/>
                  <a:pt x="0" y="299342"/>
                </a:cubicBezTo>
                <a:cubicBezTo>
                  <a:pt x="47785" y="281073"/>
                  <a:pt x="82921" y="294424"/>
                  <a:pt x="115480" y="297235"/>
                </a:cubicBezTo>
                <a:cubicBezTo>
                  <a:pt x="196760" y="304261"/>
                  <a:pt x="277105" y="318784"/>
                  <a:pt x="358151" y="327451"/>
                </a:cubicBezTo>
                <a:cubicBezTo>
                  <a:pt x="397971" y="331667"/>
                  <a:pt x="434981" y="347596"/>
                  <a:pt x="479486" y="322299"/>
                </a:cubicBezTo>
                <a:cubicBezTo>
                  <a:pt x="509235" y="305433"/>
                  <a:pt x="556786" y="323703"/>
                  <a:pt x="593327" y="338695"/>
                </a:cubicBezTo>
                <a:cubicBezTo>
                  <a:pt x="623543" y="351109"/>
                  <a:pt x="652355" y="354388"/>
                  <a:pt x="692410" y="338695"/>
                </a:cubicBezTo>
                <a:cubicBezTo>
                  <a:pt x="656103" y="329091"/>
                  <a:pt x="628228" y="320659"/>
                  <a:pt x="599651" y="314802"/>
                </a:cubicBezTo>
                <a:cubicBezTo>
                  <a:pt x="576930" y="310118"/>
                  <a:pt x="631040" y="291144"/>
                  <a:pt x="658679" y="293487"/>
                </a:cubicBezTo>
                <a:cubicBezTo>
                  <a:pt x="697329" y="296766"/>
                  <a:pt x="675545" y="284586"/>
                  <a:pt x="668986" y="267720"/>
                </a:cubicBezTo>
                <a:cubicBezTo>
                  <a:pt x="661959" y="249684"/>
                  <a:pt x="682806" y="244063"/>
                  <a:pt x="695923" y="247810"/>
                </a:cubicBezTo>
                <a:cubicBezTo>
                  <a:pt x="746284" y="262568"/>
                  <a:pt x="796411" y="236567"/>
                  <a:pt x="848413" y="257649"/>
                </a:cubicBezTo>
                <a:cubicBezTo>
                  <a:pt x="835295" y="205647"/>
                  <a:pt x="806952" y="182926"/>
                  <a:pt x="747690" y="175664"/>
                </a:cubicBezTo>
                <a:cubicBezTo>
                  <a:pt x="725437" y="172854"/>
                  <a:pt x="702248" y="177070"/>
                  <a:pt x="683040" y="162078"/>
                </a:cubicBezTo>
                <a:cubicBezTo>
                  <a:pt x="672030" y="153413"/>
                  <a:pt x="659616" y="143106"/>
                  <a:pt x="668283" y="127177"/>
                </a:cubicBezTo>
                <a:cubicBezTo>
                  <a:pt x="674373" y="115933"/>
                  <a:pt x="687491" y="115933"/>
                  <a:pt x="698266" y="119682"/>
                </a:cubicBezTo>
                <a:cubicBezTo>
                  <a:pt x="746519" y="136313"/>
                  <a:pt x="796880" y="142403"/>
                  <a:pt x="847241" y="148494"/>
                </a:cubicBezTo>
                <a:cubicBezTo>
                  <a:pt x="854972" y="149430"/>
                  <a:pt x="863637" y="152476"/>
                  <a:pt x="872305" y="137015"/>
                </a:cubicBezTo>
                <a:cubicBezTo>
                  <a:pt x="778141" y="111951"/>
                  <a:pt x="688662" y="76347"/>
                  <a:pt x="591921" y="62527"/>
                </a:cubicBezTo>
                <a:cubicBezTo>
                  <a:pt x="593327" y="55969"/>
                  <a:pt x="594732" y="49410"/>
                  <a:pt x="596138" y="42852"/>
                </a:cubicBezTo>
                <a:cubicBezTo>
                  <a:pt x="671796" y="52220"/>
                  <a:pt x="747456" y="61590"/>
                  <a:pt x="843025" y="73303"/>
                </a:cubicBezTo>
                <a:cubicBezTo>
                  <a:pt x="784231" y="36058"/>
                  <a:pt x="728717" y="48473"/>
                  <a:pt x="685149" y="15446"/>
                </a:cubicBezTo>
                <a:cubicBezTo>
                  <a:pt x="693347" y="2914"/>
                  <a:pt x="703244" y="-249"/>
                  <a:pt x="713492" y="1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453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udendørs, plante, tog, jord&#10;&#10;Automatisk genereret beskrivelse">
            <a:extLst>
              <a:ext uri="{FF2B5EF4-FFF2-40B4-BE49-F238E27FC236}">
                <a16:creationId xmlns:a16="http://schemas.microsoft.com/office/drawing/2014/main" id="{3259C046-3245-38A6-9A6E-87D5C4354C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3"/>
          <a:stretch/>
        </p:blipFill>
        <p:spPr>
          <a:xfrm>
            <a:off x="8165137" y="776963"/>
            <a:ext cx="3827520" cy="4834763"/>
          </a:xfrm>
          <a:prstGeom prst="rect">
            <a:avLst/>
          </a:prstGeom>
        </p:spPr>
      </p:pic>
      <p:pic>
        <p:nvPicPr>
          <p:cNvPr id="7" name="Billede 6" descr="Et billede, der indeholder udendørs, Skraldecontainer, container, plante&#10;&#10;Automatisk genereret beskrivelse">
            <a:extLst>
              <a:ext uri="{FF2B5EF4-FFF2-40B4-BE49-F238E27FC236}">
                <a16:creationId xmlns:a16="http://schemas.microsoft.com/office/drawing/2014/main" id="{A2EB00EB-0EF1-720D-EEB3-1BBD565678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" r="10138" b="18266"/>
          <a:stretch/>
        </p:blipFill>
        <p:spPr>
          <a:xfrm>
            <a:off x="199343" y="776964"/>
            <a:ext cx="3978655" cy="4834763"/>
          </a:xfrm>
          <a:prstGeom prst="rect">
            <a:avLst/>
          </a:prstGeom>
        </p:spPr>
      </p:pic>
      <p:pic>
        <p:nvPicPr>
          <p:cNvPr id="9" name="Billede 8" descr="Et billede, der indeholder udendørs, jord, Skraldecontainer, træ&#10;&#10;Automatisk genereret beskrivelse">
            <a:extLst>
              <a:ext uri="{FF2B5EF4-FFF2-40B4-BE49-F238E27FC236}">
                <a16:creationId xmlns:a16="http://schemas.microsoft.com/office/drawing/2014/main" id="{F873E290-3598-B52B-066A-623600E6D2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57" b="29502"/>
          <a:stretch/>
        </p:blipFill>
        <p:spPr>
          <a:xfrm>
            <a:off x="4357382" y="776964"/>
            <a:ext cx="3628370" cy="4834763"/>
          </a:xfrm>
          <a:prstGeom prst="rect">
            <a:avLst/>
          </a:prstGeom>
        </p:spPr>
      </p:pic>
      <p:pic>
        <p:nvPicPr>
          <p:cNvPr id="11" name="Billede 10" descr="Et billede, der indeholder logo, Grafik, symbol, clipart&#10;&#10;Automatisk genereret beskrivelse">
            <a:extLst>
              <a:ext uri="{FF2B5EF4-FFF2-40B4-BE49-F238E27FC236}">
                <a16:creationId xmlns:a16="http://schemas.microsoft.com/office/drawing/2014/main" id="{A0D30556-34BA-2281-3F3B-9C80A352E6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690" y="5221053"/>
            <a:ext cx="1719967" cy="171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4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5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7" name="Billede 6" descr="Et billede, der indeholder udendørs, Skraldecontainer, Skraldebeholder, plante&#10;&#10;Automatisk genereret beskrivelse">
            <a:extLst>
              <a:ext uri="{FF2B5EF4-FFF2-40B4-BE49-F238E27FC236}">
                <a16:creationId xmlns:a16="http://schemas.microsoft.com/office/drawing/2014/main" id="{DC6A9321-DA31-3D0D-773B-5AF426C169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339" b="-2"/>
          <a:stretch/>
        </p:blipFill>
        <p:spPr>
          <a:xfrm>
            <a:off x="196731" y="166533"/>
            <a:ext cx="3809612" cy="6524936"/>
          </a:xfrm>
          <a:prstGeom prst="rect">
            <a:avLst/>
          </a:prstGeom>
        </p:spPr>
      </p:pic>
      <p:pic>
        <p:nvPicPr>
          <p:cNvPr id="11" name="Billede 10" descr="Et billede, der indeholder bagage, jord, Skraldecontainer, kuffert&#10;&#10;Automatisk genereret beskrivelse">
            <a:extLst>
              <a:ext uri="{FF2B5EF4-FFF2-40B4-BE49-F238E27FC236}">
                <a16:creationId xmlns:a16="http://schemas.microsoft.com/office/drawing/2014/main" id="{2690A7DE-72FB-58D5-16C5-81747270B6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1" r="6926" b="4878"/>
          <a:stretch/>
        </p:blipFill>
        <p:spPr>
          <a:xfrm>
            <a:off x="4099788" y="166533"/>
            <a:ext cx="3992423" cy="6524934"/>
          </a:xfrm>
          <a:prstGeom prst="rect">
            <a:avLst/>
          </a:prstGeom>
        </p:spPr>
      </p:pic>
      <p:pic>
        <p:nvPicPr>
          <p:cNvPr id="9" name="Billede 8" descr="Et billede, der indeholder udendørs, plante, Skraldecontainer, jord&#10;&#10;Automatisk genereret beskrivelse">
            <a:extLst>
              <a:ext uri="{FF2B5EF4-FFF2-40B4-BE49-F238E27FC236}">
                <a16:creationId xmlns:a16="http://schemas.microsoft.com/office/drawing/2014/main" id="{877CB2D0-8DF6-C325-9186-79193DFC33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7"/>
          <a:stretch/>
        </p:blipFill>
        <p:spPr>
          <a:xfrm>
            <a:off x="8183346" y="166533"/>
            <a:ext cx="3822808" cy="3160653"/>
          </a:xfrm>
          <a:prstGeom prst="rect">
            <a:avLst/>
          </a:prstGeom>
        </p:spPr>
      </p:pic>
      <p:pic>
        <p:nvPicPr>
          <p:cNvPr id="5" name="Billede 4" descr="Et billede, der indeholder Skraldecontainer, udendørs, container, Plastikpose&#10;&#10;Automatisk genereret beskrivelse">
            <a:extLst>
              <a:ext uri="{FF2B5EF4-FFF2-40B4-BE49-F238E27FC236}">
                <a16:creationId xmlns:a16="http://schemas.microsoft.com/office/drawing/2014/main" id="{A8A17E91-018B-4C10-FCE9-D680BE9DE1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1" r="2" b="21947"/>
          <a:stretch/>
        </p:blipFill>
        <p:spPr>
          <a:xfrm>
            <a:off x="8183346" y="3506741"/>
            <a:ext cx="3822808" cy="3184727"/>
          </a:xfrm>
          <a:prstGeom prst="rect">
            <a:avLst/>
          </a:prstGeom>
        </p:spPr>
      </p:pic>
      <p:pic>
        <p:nvPicPr>
          <p:cNvPr id="12" name="Billede 11" descr="Et billede, der indeholder logo, Grafik, symbol, clipart&#10;&#10;Automatisk genereret beskrivelse">
            <a:extLst>
              <a:ext uri="{FF2B5EF4-FFF2-40B4-BE49-F238E27FC236}">
                <a16:creationId xmlns:a16="http://schemas.microsoft.com/office/drawing/2014/main" id="{B5B1A263-5E25-5CC2-0E8B-832428DC66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51" y="4361315"/>
            <a:ext cx="1719967" cy="171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983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Billede 14" descr="Et billede, der indeholder udendørs, Skraldecontainer, vej/gade, sky&#10;&#10;Automatisk genereret beskrivelse">
            <a:extLst>
              <a:ext uri="{FF2B5EF4-FFF2-40B4-BE49-F238E27FC236}">
                <a16:creationId xmlns:a16="http://schemas.microsoft.com/office/drawing/2014/main" id="{A0D3173D-1662-AE6C-F300-B0A56238B6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1" r="1" b="3791"/>
          <a:stretch/>
        </p:blipFill>
        <p:spPr>
          <a:xfrm>
            <a:off x="480987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17" name="Undertitel 2">
            <a:extLst>
              <a:ext uri="{FF2B5EF4-FFF2-40B4-BE49-F238E27FC236}">
                <a16:creationId xmlns:a16="http://schemas.microsoft.com/office/drawing/2014/main" id="{F069FFB3-31C3-6659-1A28-CAFF30B0F529}"/>
              </a:ext>
            </a:extLst>
          </p:cNvPr>
          <p:cNvSpPr txBox="1">
            <a:spLocks/>
          </p:cNvSpPr>
          <p:nvPr/>
        </p:nvSpPr>
        <p:spPr>
          <a:xfrm>
            <a:off x="129547" y="794638"/>
            <a:ext cx="5148920" cy="24470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dirty="0"/>
              <a:t>Så længe dine adgangsforhold og standplads opfylder kravene på tømningsdagen, så kan beholderen placeres et andet sted på din adresse i den resterende periode. </a:t>
            </a:r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416722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BD656D-7EDA-ACC8-2D81-B94F29B89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7" y="636499"/>
            <a:ext cx="4919200" cy="1325563"/>
          </a:xfrm>
        </p:spPr>
        <p:txBody>
          <a:bodyPr>
            <a:noAutofit/>
          </a:bodyPr>
          <a:lstStyle/>
          <a:p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Adresser med </a:t>
            </a:r>
            <a:b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vanskelige </a:t>
            </a:r>
            <a:b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adgangsforhold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B4B9533-FF9C-37FE-FF89-9DCDDB3D8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9331" y="256357"/>
            <a:ext cx="6620799" cy="6468378"/>
          </a:xfrm>
          <a:prstGeom prst="rect">
            <a:avLst/>
          </a:prstGeom>
        </p:spPr>
      </p:pic>
      <p:sp>
        <p:nvSpPr>
          <p:cNvPr id="20" name="Kombinationstegning: figur 19">
            <a:extLst>
              <a:ext uri="{FF2B5EF4-FFF2-40B4-BE49-F238E27FC236}">
                <a16:creationId xmlns:a16="http://schemas.microsoft.com/office/drawing/2014/main" id="{F4CF5862-FFEB-73DA-2F18-74E7474896B2}"/>
              </a:ext>
            </a:extLst>
          </p:cNvPr>
          <p:cNvSpPr/>
          <p:nvPr/>
        </p:nvSpPr>
        <p:spPr>
          <a:xfrm>
            <a:off x="10099755" y="1208478"/>
            <a:ext cx="204408" cy="1029275"/>
          </a:xfrm>
          <a:custGeom>
            <a:avLst/>
            <a:gdLst>
              <a:gd name="connsiteX0" fmla="*/ 0 w 204408"/>
              <a:gd name="connsiteY0" fmla="*/ 1029275 h 1029275"/>
              <a:gd name="connsiteX1" fmla="*/ 192989 w 204408"/>
              <a:gd name="connsiteY1" fmla="*/ 813311 h 1029275"/>
              <a:gd name="connsiteX2" fmla="*/ 165419 w 204408"/>
              <a:gd name="connsiteY2" fmla="*/ 0 h 102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408" h="1029275">
                <a:moveTo>
                  <a:pt x="0" y="1029275"/>
                </a:moveTo>
                <a:cubicBezTo>
                  <a:pt x="82709" y="1007066"/>
                  <a:pt x="165419" y="984857"/>
                  <a:pt x="192989" y="813311"/>
                </a:cubicBezTo>
                <a:cubicBezTo>
                  <a:pt x="220559" y="641765"/>
                  <a:pt x="192989" y="320882"/>
                  <a:pt x="165419" y="0"/>
                </a:cubicBezTo>
              </a:path>
            </a:pathLst>
          </a:cu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1" name="Kombinationstegning: figur 20">
            <a:extLst>
              <a:ext uri="{FF2B5EF4-FFF2-40B4-BE49-F238E27FC236}">
                <a16:creationId xmlns:a16="http://schemas.microsoft.com/office/drawing/2014/main" id="{B7BA5D9F-2A37-301E-E777-5818390E808D}"/>
              </a:ext>
            </a:extLst>
          </p:cNvPr>
          <p:cNvSpPr/>
          <p:nvPr/>
        </p:nvSpPr>
        <p:spPr>
          <a:xfrm>
            <a:off x="10912116" y="2237753"/>
            <a:ext cx="160020" cy="1977390"/>
          </a:xfrm>
          <a:custGeom>
            <a:avLst/>
            <a:gdLst>
              <a:gd name="connsiteX0" fmla="*/ 160020 w 160020"/>
              <a:gd name="connsiteY0" fmla="*/ 0 h 1977390"/>
              <a:gd name="connsiteX1" fmla="*/ 0 w 160020"/>
              <a:gd name="connsiteY1" fmla="*/ 1977390 h 1977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0020" h="1977390">
                <a:moveTo>
                  <a:pt x="160020" y="0"/>
                </a:moveTo>
                <a:lnTo>
                  <a:pt x="0" y="1977390"/>
                </a:lnTo>
              </a:path>
            </a:pathLst>
          </a:cu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2" name="Kombinationstegning: figur 21">
            <a:extLst>
              <a:ext uri="{FF2B5EF4-FFF2-40B4-BE49-F238E27FC236}">
                <a16:creationId xmlns:a16="http://schemas.microsoft.com/office/drawing/2014/main" id="{71705BF6-6CC6-D944-1B1A-C6236CDA3965}"/>
              </a:ext>
            </a:extLst>
          </p:cNvPr>
          <p:cNvSpPr/>
          <p:nvPr/>
        </p:nvSpPr>
        <p:spPr>
          <a:xfrm>
            <a:off x="10448119" y="2237753"/>
            <a:ext cx="160020" cy="1977390"/>
          </a:xfrm>
          <a:custGeom>
            <a:avLst/>
            <a:gdLst>
              <a:gd name="connsiteX0" fmla="*/ 160020 w 160020"/>
              <a:gd name="connsiteY0" fmla="*/ 0 h 1977390"/>
              <a:gd name="connsiteX1" fmla="*/ 0 w 160020"/>
              <a:gd name="connsiteY1" fmla="*/ 1977390 h 1977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0020" h="1977390">
                <a:moveTo>
                  <a:pt x="160020" y="0"/>
                </a:moveTo>
                <a:lnTo>
                  <a:pt x="0" y="1977390"/>
                </a:lnTo>
              </a:path>
            </a:pathLst>
          </a:cu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3" name="Kombinationstegning: figur 22">
            <a:extLst>
              <a:ext uri="{FF2B5EF4-FFF2-40B4-BE49-F238E27FC236}">
                <a16:creationId xmlns:a16="http://schemas.microsoft.com/office/drawing/2014/main" id="{20E4281D-8A72-47A1-3604-82B4F249D3FF}"/>
              </a:ext>
            </a:extLst>
          </p:cNvPr>
          <p:cNvSpPr/>
          <p:nvPr/>
        </p:nvSpPr>
        <p:spPr>
          <a:xfrm>
            <a:off x="8298180" y="4013213"/>
            <a:ext cx="1022179" cy="1850377"/>
          </a:xfrm>
          <a:custGeom>
            <a:avLst/>
            <a:gdLst>
              <a:gd name="connsiteX0" fmla="*/ 160020 w 160020"/>
              <a:gd name="connsiteY0" fmla="*/ 0 h 1977390"/>
              <a:gd name="connsiteX1" fmla="*/ 0 w 160020"/>
              <a:gd name="connsiteY1" fmla="*/ 1977390 h 1977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0020" h="1977390">
                <a:moveTo>
                  <a:pt x="160020" y="0"/>
                </a:moveTo>
                <a:lnTo>
                  <a:pt x="0" y="1977390"/>
                </a:lnTo>
              </a:path>
            </a:pathLst>
          </a:custGeom>
          <a:ln w="38100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4" name="Kombinationstegning: figur 23">
            <a:extLst>
              <a:ext uri="{FF2B5EF4-FFF2-40B4-BE49-F238E27FC236}">
                <a16:creationId xmlns:a16="http://schemas.microsoft.com/office/drawing/2014/main" id="{D8E33B11-CD3B-6152-F481-2389094EE70D}"/>
              </a:ext>
            </a:extLst>
          </p:cNvPr>
          <p:cNvSpPr/>
          <p:nvPr/>
        </p:nvSpPr>
        <p:spPr>
          <a:xfrm>
            <a:off x="7170420" y="3520440"/>
            <a:ext cx="1010773" cy="2960370"/>
          </a:xfrm>
          <a:custGeom>
            <a:avLst/>
            <a:gdLst>
              <a:gd name="connsiteX0" fmla="*/ 1010773 w 1010773"/>
              <a:gd name="connsiteY0" fmla="*/ 0 h 2960370"/>
              <a:gd name="connsiteX1" fmla="*/ 484993 w 1010773"/>
              <a:gd name="connsiteY1" fmla="*/ 571500 h 2960370"/>
              <a:gd name="connsiteX2" fmla="*/ 4933 w 1010773"/>
              <a:gd name="connsiteY2" fmla="*/ 1497330 h 2960370"/>
              <a:gd name="connsiteX3" fmla="*/ 793603 w 1010773"/>
              <a:gd name="connsiteY3" fmla="*/ 2960370 h 2960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0773" h="2960370">
                <a:moveTo>
                  <a:pt x="1010773" y="0"/>
                </a:moveTo>
                <a:cubicBezTo>
                  <a:pt x="831703" y="160972"/>
                  <a:pt x="652633" y="321945"/>
                  <a:pt x="484993" y="571500"/>
                </a:cubicBezTo>
                <a:cubicBezTo>
                  <a:pt x="317353" y="821055"/>
                  <a:pt x="-46502" y="1099185"/>
                  <a:pt x="4933" y="1497330"/>
                </a:cubicBezTo>
                <a:cubicBezTo>
                  <a:pt x="56368" y="1895475"/>
                  <a:pt x="424985" y="2427922"/>
                  <a:pt x="793603" y="2960370"/>
                </a:cubicBezTo>
              </a:path>
            </a:pathLst>
          </a:cu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B17E704E-FDEF-E5BD-796F-1C39460201B9}"/>
              </a:ext>
            </a:extLst>
          </p:cNvPr>
          <p:cNvSpPr/>
          <p:nvPr/>
        </p:nvSpPr>
        <p:spPr>
          <a:xfrm>
            <a:off x="10046111" y="4316089"/>
            <a:ext cx="1341675" cy="608317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C14B3FAC-2A61-B6AD-BE5A-DEB2DA1B7631}"/>
              </a:ext>
            </a:extLst>
          </p:cNvPr>
          <p:cNvSpPr txBox="1"/>
          <p:nvPr/>
        </p:nvSpPr>
        <p:spPr>
          <a:xfrm>
            <a:off x="10448119" y="1872546"/>
            <a:ext cx="204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</a:t>
            </a:r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73BAB9BC-C0C9-9A9E-24E3-B90F5E7D77F0}"/>
              </a:ext>
            </a:extLst>
          </p:cNvPr>
          <p:cNvSpPr txBox="1"/>
          <p:nvPr/>
        </p:nvSpPr>
        <p:spPr>
          <a:xfrm>
            <a:off x="10956271" y="1868421"/>
            <a:ext cx="204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</a:t>
            </a:r>
          </a:p>
        </p:txBody>
      </p:sp>
      <p:sp>
        <p:nvSpPr>
          <p:cNvPr id="28" name="Undertitel 2">
            <a:extLst>
              <a:ext uri="{FF2B5EF4-FFF2-40B4-BE49-F238E27FC236}">
                <a16:creationId xmlns:a16="http://schemas.microsoft.com/office/drawing/2014/main" id="{95B1ECF1-90E6-6FBB-8947-E69F0EED0FDD}"/>
              </a:ext>
            </a:extLst>
          </p:cNvPr>
          <p:cNvSpPr txBox="1">
            <a:spLocks/>
          </p:cNvSpPr>
          <p:nvPr/>
        </p:nvSpPr>
        <p:spPr>
          <a:xfrm>
            <a:off x="100617" y="2680588"/>
            <a:ext cx="5148920" cy="40441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1800" b="1" dirty="0">
                <a:solidFill>
                  <a:schemeClr val="accent6">
                    <a:lumMod val="75000"/>
                  </a:schemeClr>
                </a:solidFill>
              </a:rPr>
              <a:t>Grøn: </a:t>
            </a:r>
            <a:r>
              <a:rPr lang="da-DK" sz="1800" dirty="0"/>
              <a:t>Svær passage grundet bevoksning og smal vej</a:t>
            </a:r>
            <a:br>
              <a:rPr lang="da-DK" sz="1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da-DK" sz="1800" dirty="0"/>
              <a:t>- chaufføren kan ikke åbne døren på ruten, men bakker hele vejen</a:t>
            </a:r>
          </a:p>
          <a:p>
            <a:pPr marL="0" indent="0">
              <a:buNone/>
            </a:pPr>
            <a:br>
              <a:rPr lang="da-DK" sz="1800" dirty="0"/>
            </a:br>
            <a:r>
              <a:rPr lang="da-DK" sz="1800" b="1" dirty="0">
                <a:solidFill>
                  <a:schemeClr val="accent5">
                    <a:lumMod val="75000"/>
                  </a:schemeClr>
                </a:solidFill>
              </a:rPr>
              <a:t>Blå: </a:t>
            </a:r>
            <a:r>
              <a:rPr lang="da-DK" sz="1800" dirty="0"/>
              <a:t>Skraldebilen kører ind, og bakker ud</a:t>
            </a:r>
            <a:br>
              <a:rPr lang="da-DK" sz="1800" dirty="0"/>
            </a:br>
            <a:br>
              <a:rPr lang="da-DK" sz="1800" dirty="0"/>
            </a:br>
            <a:r>
              <a:rPr lang="da-DK" sz="1800" b="1" dirty="0">
                <a:solidFill>
                  <a:srgbClr val="FFC000"/>
                </a:solidFill>
              </a:rPr>
              <a:t>Gul: </a:t>
            </a:r>
            <a:r>
              <a:rPr lang="da-DK" sz="1800" dirty="0"/>
              <a:t>Skraldebilen bakker hele vejen, da der ikke er mulighed for vendeplads</a:t>
            </a:r>
            <a:br>
              <a:rPr lang="da-DK" sz="1800" dirty="0"/>
            </a:br>
            <a:br>
              <a:rPr lang="da-DK" sz="1800" dirty="0"/>
            </a:br>
            <a:r>
              <a:rPr lang="da-DK" sz="1800" b="1" dirty="0">
                <a:solidFill>
                  <a:srgbClr val="FF0000"/>
                </a:solidFill>
              </a:rPr>
              <a:t>Rød 1: </a:t>
            </a:r>
            <a:r>
              <a:rPr lang="da-DK" sz="1800" dirty="0"/>
              <a:t>Skraldebilen kan køre ind, men ikke komme ud på Grønningen grundet parkerede biler</a:t>
            </a:r>
          </a:p>
          <a:p>
            <a:pPr marL="0" indent="0">
              <a:buNone/>
            </a:pPr>
            <a:r>
              <a:rPr lang="da-DK" sz="1800" b="1" dirty="0">
                <a:solidFill>
                  <a:srgbClr val="FF0000"/>
                </a:solidFill>
              </a:rPr>
              <a:t>Rød 2: </a:t>
            </a:r>
            <a:r>
              <a:rPr lang="da-DK" sz="1800" dirty="0"/>
              <a:t>Skraldebilen kan ikke køre ind af stikvej fra Strandvej, da bilen ikke kan få sving på. Den kan ikke køre ind fra Grønningen grundet parkerede biler.</a:t>
            </a:r>
          </a:p>
          <a:p>
            <a:pPr marL="0" indent="0">
              <a:buNone/>
            </a:pPr>
            <a:endParaRPr lang="da-DK" sz="1800" dirty="0"/>
          </a:p>
          <a:p>
            <a:pPr marL="0" indent="0">
              <a:buNone/>
            </a:pPr>
            <a:endParaRPr lang="da-DK" sz="1800" dirty="0"/>
          </a:p>
        </p:txBody>
      </p:sp>
      <p:sp>
        <p:nvSpPr>
          <p:cNvPr id="30" name="Tekstfelt 29">
            <a:extLst>
              <a:ext uri="{FF2B5EF4-FFF2-40B4-BE49-F238E27FC236}">
                <a16:creationId xmlns:a16="http://schemas.microsoft.com/office/drawing/2014/main" id="{1C167A31-A260-8595-8D03-0EFD765824EA}"/>
              </a:ext>
            </a:extLst>
          </p:cNvPr>
          <p:cNvSpPr txBox="1"/>
          <p:nvPr/>
        </p:nvSpPr>
        <p:spPr>
          <a:xfrm>
            <a:off x="10046111" y="4426461"/>
            <a:ext cx="1341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Parkerede biler</a:t>
            </a:r>
          </a:p>
        </p:txBody>
      </p:sp>
    </p:spTree>
    <p:extLst>
      <p:ext uri="{BB962C8B-B14F-4D97-AF65-F5344CB8AC3E}">
        <p14:creationId xmlns:p14="http://schemas.microsoft.com/office/powerpoint/2010/main" val="3530474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Billede 2" descr="Et billede, der indeholder tegneserie, skærmbillede, Animation&#10;&#10;Automatisk genereret beskrivelse">
            <a:extLst>
              <a:ext uri="{FF2B5EF4-FFF2-40B4-BE49-F238E27FC236}">
                <a16:creationId xmlns:a16="http://schemas.microsoft.com/office/drawing/2014/main" id="{DE4F4BDD-DF44-9A5B-DA60-FC3191A079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08" r="32716" b="-1"/>
          <a:stretch/>
        </p:blipFill>
        <p:spPr>
          <a:xfrm>
            <a:off x="0" y="674264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44878C4A-D31A-9AE2-D7D4-7A16EC94B946}"/>
              </a:ext>
            </a:extLst>
          </p:cNvPr>
          <p:cNvSpPr txBox="1"/>
          <p:nvPr/>
        </p:nvSpPr>
        <p:spPr>
          <a:xfrm>
            <a:off x="6330077" y="2929554"/>
            <a:ext cx="5465776" cy="3178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da-DK" sz="4000" dirty="0"/>
              <a:t>Gamle sækkestativer i metal kan afleveres til storskrald eller på genbrugspladsen</a:t>
            </a:r>
          </a:p>
        </p:txBody>
      </p:sp>
    </p:spTree>
    <p:extLst>
      <p:ext uri="{BB962C8B-B14F-4D97-AF65-F5344CB8AC3E}">
        <p14:creationId xmlns:p14="http://schemas.microsoft.com/office/powerpoint/2010/main" val="3867886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88C4AC-E3A7-4885-E604-AE7A0AB0B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>
                <a:latin typeface="Arial" panose="020B0604020202020204" pitchFamily="34" charset="0"/>
                <a:cs typeface="Arial" panose="020B0604020202020204" pitchFamily="34" charset="0"/>
              </a:rPr>
              <a:t>Plan for implementering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D9D8B0-701E-5BDB-92A8-540787C10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521" y="1446560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Informationsbrev udsendes i start oktober</a:t>
            </a:r>
          </a:p>
          <a:p>
            <a:r>
              <a:rPr lang="da-DK" dirty="0"/>
              <a:t>Beholder til mad- og restaffald leveres i start november</a:t>
            </a:r>
          </a:p>
          <a:p>
            <a:r>
              <a:rPr lang="da-DK" dirty="0"/>
              <a:t>Levering forventes udført inden for 2-3 uger</a:t>
            </a:r>
          </a:p>
          <a:p>
            <a:r>
              <a:rPr lang="da-DK" dirty="0"/>
              <a:t>Sidste tømning af sæk sker efter levering af beholder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4AA918E-99EB-C3F5-5FFA-911BE1CAAF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65" t="-460" b="7620"/>
          <a:stretch/>
        </p:blipFill>
        <p:spPr>
          <a:xfrm>
            <a:off x="9295002" y="3028427"/>
            <a:ext cx="2812307" cy="382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677</Words>
  <Application>Microsoft Office PowerPoint</Application>
  <PresentationFormat>Widescreen</PresentationFormat>
  <Paragraphs>50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Informationsmøde Fra affaldssæk til beholder </vt:lpstr>
      <vt:lpstr>PowerPoint-præsentation</vt:lpstr>
      <vt:lpstr>Baggrund for ændring</vt:lpstr>
      <vt:lpstr>Hvad betyder lovændringen?</vt:lpstr>
      <vt:lpstr>PowerPoint-præsentation</vt:lpstr>
      <vt:lpstr>Regler for standplads  og adgangsvej</vt:lpstr>
      <vt:lpstr>PowerPoint-præsentation</vt:lpstr>
      <vt:lpstr>PowerPoint-præsentation</vt:lpstr>
      <vt:lpstr>PowerPoint-præsentation</vt:lpstr>
      <vt:lpstr>Adresser med  vanskelige  adgangsforhold</vt:lpstr>
      <vt:lpstr>PowerPoint-præsentation</vt:lpstr>
      <vt:lpstr>Plan for implementering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Informationsmøde Fra affaldssæk til beholder</dc:title>
  <dc:creator>Kamilla Lykke Karberg</dc:creator>
  <cp:lastModifiedBy>J Kryger</cp:lastModifiedBy>
  <cp:revision>6</cp:revision>
  <dcterms:created xsi:type="dcterms:W3CDTF">2023-09-19T11:33:57Z</dcterms:created>
  <dcterms:modified xsi:type="dcterms:W3CDTF">2023-09-27T09:29:26Z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301425c8-2046-41fb-8423-b7d4b595a7d5</vt:lpwstr>
  </property>
</Properties>
</file>